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257" r:id="rId2"/>
    <p:sldId id="258" r:id="rId3"/>
    <p:sldId id="268" r:id="rId4"/>
    <p:sldId id="261" r:id="rId5"/>
    <p:sldId id="274" r:id="rId6"/>
    <p:sldId id="276" r:id="rId7"/>
    <p:sldId id="262" r:id="rId8"/>
    <p:sldId id="275" r:id="rId9"/>
    <p:sldId id="267" r:id="rId10"/>
    <p:sldId id="263" r:id="rId11"/>
    <p:sldId id="264" r:id="rId12"/>
    <p:sldId id="265" r:id="rId13"/>
    <p:sldId id="266" r:id="rId14"/>
    <p:sldId id="278" r:id="rId15"/>
    <p:sldId id="279" r:id="rId16"/>
    <p:sldId id="281" r:id="rId17"/>
    <p:sldId id="282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99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001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13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030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547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85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45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603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6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63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449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1224-CFD1-4DC5-ACC2-3AD005B08005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00A7-ED01-4EAA-B017-CFB33CC9E1F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31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600" b="1" spc="600" dirty="0" smtClean="0">
                <a:latin typeface="Times New Roman" pitchFamily="18" charset="0"/>
                <a:cs typeface="Times New Roman" pitchFamily="18" charset="0"/>
              </a:rPr>
              <a:t>Bronchiectasis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bronchiectasis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abnormaly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permanently dilated airways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Bronchial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walls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become:</a:t>
            </a:r>
          </a:p>
          <a:p>
            <a:pPr algn="ctr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inflamed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thickened &amp; irreversibly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damaged</a:t>
            </a:r>
          </a:p>
          <a:p>
            <a:pPr algn="ctr" rtl="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muco-ciliary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transport mechanism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impaired</a:t>
            </a:r>
          </a:p>
          <a:p>
            <a:pPr algn="ctr" rtl="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bacterial infections ensue  </a:t>
            </a: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disease is characterized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cough,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production of large amounts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sputum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dilated and thickened bronchi, detected on CT scan  </a:t>
            </a:r>
          </a:p>
          <a:p>
            <a:pPr algn="l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ar-IQ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enhance airway patency</a:t>
            </a:r>
          </a:p>
          <a:p>
            <a:pPr algn="just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   Inhaled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bronchodilators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Corticosteroids 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Physiotherapy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regular daily physiotherapy to assist the drainage of excess bronchial</a:t>
            </a:r>
          </a:p>
          <a:p>
            <a:pPr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secretions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reducing the amount of sputum 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preventing recurrent episodes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broncho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-pulmonary infection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13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i="1" dirty="0"/>
              <a:t>Antibiotic therapy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most patients 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larger doses &amp; longer courses are required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resolution of symptoms is often incomplete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secondary infection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staphylococci &amp; Gram-negative bacilli,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antibiotic therapy should be guided by the microbiological sensitivities.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oral ciprofloxacin (500–750 mg twice daily) or 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ceftazidime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IV injection or infusion (1–2 g 3 times daily) </a:t>
            </a: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often responds to treatment of the underlying infection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in severe cases, percutaneous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embolisation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bronchial circulation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</a:t>
            </a:r>
            <a:endParaRPr lang="ar-IQ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indicated in a small no. of cases.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bronchiectasis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confined to a single lobe or segment on CT  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many of the patients in whom medical treatment proves unsuccessful are also unsuitable for surgery  because of either    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extensive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bilateral bronchiectasis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coexisting severe airflow obstruction. 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progressive forms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bronchiectasis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resection of destroyed areas of lung that are acting as a reservoir of infection should only be considered as a last resort.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Prognosis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disease is progressive when associated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dysfunction and cystic fibrosis, and eventually causes respiratory failure.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other, the prognosis can be relatively good if physiotherapy is performed regularly and antibiotics are used aggressively.</a:t>
            </a:r>
          </a:p>
          <a:p>
            <a:pPr algn="l" rtl="0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adequate prophylaxis for and treatment of :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childhood measles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whooping cough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primary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infection    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essential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early recognition and treatment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bronchial obstruction .</a:t>
            </a:r>
          </a:p>
          <a:p>
            <a:pPr algn="l"/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Occupational Lung Disease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Exposure to dusts, gases,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fumes at work can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cause several different types of lung disease: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603304" cy="48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bronchitis,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irritants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dioxide)  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 fibrosis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mineral dust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occupational asthma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(developed world)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2057400"/>
            <a:ext cx="4876799" cy="480059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extrinsic allergic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alveolitis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(organic dust)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bronchial carcinoma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(e.g. asbestos ).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mesotheloma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Extrinsic allergic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alveolitis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Hypersensitivity pneumonitis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HP; results from the inhalation of a wide variety of </a:t>
            </a:r>
            <a:r>
              <a:rPr lang="en-US" sz="2400" b="1" dirty="0" smtClean="0"/>
              <a:t>organic</a:t>
            </a:r>
            <a:r>
              <a:rPr lang="en-US" sz="2400" dirty="0" smtClean="0"/>
              <a:t> antigens, </a:t>
            </a:r>
            <a:r>
              <a:rPr lang="en-US" sz="2400" u="sng" dirty="0" smtClean="0"/>
              <a:t>Lead</a:t>
            </a:r>
            <a:r>
              <a:rPr lang="en-US" sz="2400" dirty="0" smtClean="0"/>
              <a:t> to a diffuse immune complex reaction in the alveoli and bronchioles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Common causes :</a:t>
            </a:r>
          </a:p>
          <a:p>
            <a:pPr algn="l" rtl="0"/>
            <a:r>
              <a:rPr lang="en-US" sz="2400" dirty="0" smtClean="0"/>
              <a:t>farmer’s lung and bird fancier’s lung.  </a:t>
            </a:r>
          </a:p>
          <a:p>
            <a:pPr algn="l" rtl="0"/>
            <a:r>
              <a:rPr lang="en-US" sz="2400" dirty="0" smtClean="0"/>
              <a:t>HP is not exclusively occupational or environmental, &amp; other important causes include medications </a:t>
            </a:r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02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Extrinsic Allergic </a:t>
            </a:r>
            <a:r>
              <a:rPr lang="en-US" sz="3200" b="1" dirty="0" err="1" smtClean="0"/>
              <a:t>Alveolitis</a:t>
            </a:r>
            <a:r>
              <a:rPr lang="en-US" sz="3200" b="1" dirty="0" smtClean="0"/>
              <a:t> (HP)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disease there is a widespread diffuse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inflammatory reaction in both the small airways of the lung and the alveoli 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due to the inhalation of a number of different antigens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the most common being microbial spores contaminating vegetable matter (e.g. straw, hay, mushroom compost) </a:t>
            </a:r>
          </a:p>
          <a:p>
            <a:pPr algn="l" rtl="0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By far the most common of these diseases world-wide is </a:t>
            </a:r>
            <a:r>
              <a:rPr lang="en-US" sz="3200" dirty="0" smtClean="0">
                <a:solidFill>
                  <a:srgbClr val="FF0000"/>
                </a:solidFill>
              </a:rPr>
              <a:t>farmer's lung</a:t>
            </a:r>
            <a:r>
              <a:rPr lang="en-US" sz="2000" dirty="0" smtClean="0"/>
              <a:t>.  </a:t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algn="ctr" rtl="0"/>
            <a:endParaRPr lang="en-US" dirty="0" smtClean="0"/>
          </a:p>
          <a:p>
            <a:pPr algn="ctr" rtl="0"/>
            <a:r>
              <a:rPr lang="en-US" dirty="0" smtClean="0"/>
              <a:t>farmer’s </a:t>
            </a:r>
            <a:r>
              <a:rPr lang="en-US" dirty="0"/>
              <a:t>lung, which affects up to 1 in 10 of the farming community </a:t>
            </a:r>
            <a:r>
              <a:rPr lang="en-US" dirty="0" smtClean="0"/>
              <a:t> around the world. </a:t>
            </a:r>
          </a:p>
          <a:p>
            <a:pPr algn="ctr" rtl="0"/>
            <a:endParaRPr lang="en-US" dirty="0"/>
          </a:p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Cigarette smokers </a:t>
            </a:r>
            <a:r>
              <a:rPr lang="en-US" dirty="0"/>
              <a:t>have a lower risk of developing the disease due </a:t>
            </a:r>
            <a:r>
              <a:rPr lang="en-US" dirty="0" smtClean="0"/>
              <a:t>to decreased antibody reaction to the antigen.</a:t>
            </a:r>
          </a:p>
          <a:p>
            <a:pPr algn="ctr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4429124" cy="714356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IQ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l" rtl="0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fever, malaise,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cough, shortness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breath,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several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hours after exposure to the causative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antigen(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farmer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forking hay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morning)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during the late afternoon and evening  with resolution by the following morning. 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examination, the 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have a: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tachypnea.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coarse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end-inspiratory crackles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wheezes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throughout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chest 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Cyanosis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V/P mismatch may be severe even at rest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exposure leads to a chronic illness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 loss, effort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dyspnoea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cough as well as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features of idiopathic pulmonary fibrosis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2714612" cy="642918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3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Chest X-ray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shows fluffy nodular shadowing with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the subsequent development of streaky shadows, particularly in the upper zones. In very advanced cases, honeycomb lung occurs.</a:t>
            </a:r>
          </a:p>
          <a:p>
            <a:pPr algn="l" rtl="0">
              <a:buNone/>
            </a:pP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3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High-resolution CT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shows reticular and nodular changes with ground glass opacity,  </a:t>
            </a:r>
          </a:p>
          <a:p>
            <a:pPr algn="l" rtl="0"/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3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Lung function tests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show a restrictive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ventilatory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defect.</a:t>
            </a:r>
          </a:p>
          <a:p>
            <a:pPr algn="l" rtl="0"/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3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3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leucocyte</a:t>
            </a:r>
            <a:r>
              <a:rPr lang="en-US" sz="3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count is raised in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acute cases.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is not a feature.</a:t>
            </a:r>
          </a:p>
          <a:p>
            <a:pPr algn="l" rtl="0"/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3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Precipitating antibodies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are present in the serum.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Precipitating antibodies are evidence of exposure, not disease.</a:t>
            </a:r>
          </a:p>
          <a:p>
            <a:pPr algn="l" rtl="0">
              <a:buNone/>
            </a:pP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Bronchoalveolar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lavage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shows increased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 lymphocytes and granulocytes.</a:t>
            </a:r>
          </a:p>
          <a:p>
            <a:pPr algn="l" rtl="0"/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and pathology</a:t>
            </a:r>
            <a:endParaRPr lang="ar-IQ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7831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Generalized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Congenital defect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affecting airway ion transport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function (cystic fibrosis)  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Acquired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secondary to damage airways by: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destructive infection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inhaled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toxin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foreign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body.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 is chronic inflammation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infection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airways.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Localized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accumulation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pus beyond an obstructing bronchial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lesion</a:t>
            </a:r>
          </a:p>
          <a:p>
            <a:pPr algn="l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bronchiectatic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cavities</a:t>
            </a:r>
            <a:r>
              <a:rPr lang="en-US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inflammatory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changes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deeper layers of the bronchial wall, 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hypertrophy of the bronchial arteries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Chronic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inflammatory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fibrotic changes in the surrounding lung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resulting in: 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progressive destruction of the normal lung architecture in advanced cases.</a:t>
            </a:r>
          </a:p>
          <a:p>
            <a:pPr algn="l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en-US" sz="2200" b="1" u="sng" dirty="0" smtClean="0"/>
              <a:t/>
            </a:r>
            <a:br>
              <a:rPr lang="en-US" sz="2200" b="1" u="sng" dirty="0" smtClean="0"/>
            </a:br>
            <a:r>
              <a:rPr lang="en-US" sz="2200" b="1" u="sng" dirty="0" smtClean="0"/>
              <a:t/>
            </a:r>
            <a:br>
              <a:rPr lang="en-US" sz="2200" b="1" u="sng" dirty="0" smtClean="0"/>
            </a:br>
            <a:r>
              <a:rPr lang="en-US" sz="2200" u="sng" smtClean="0"/>
              <a:t/>
            </a:r>
            <a:br>
              <a:rPr lang="en-US" sz="2200" u="sng" smtClean="0"/>
            </a:br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Managements</a:t>
            </a:r>
            <a:endParaRPr lang="ar-IQ" sz="40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Prevention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achieved by: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work practice, with the use of silage for animal fodder and the drier storage of hay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grain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Pigeon fancier’s lung is more difficult to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(hobby). </a:t>
            </a:r>
          </a:p>
          <a:p>
            <a:pPr algn="l" rtl="0"/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initially in large doses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30–60 mg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daily, may achieve regression during the early stages of the disease.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Established fibrosis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resolve and in some patients the disease may progress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failure in spite of intensive therapy.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57455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practical, the patient should: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cease exposure to the inciting agent. 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Dust masks with appropriate filters may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minimise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exposure 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methods of reducing levels of antigen (e.g. drying hay before storage). </a:t>
            </a:r>
          </a:p>
          <a:p>
            <a:pPr marL="82296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 acute cases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prednisolone should be starting with an oral dose of 40 mg/day  given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3–4 weeks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Severely hypoxemic require high concentration oxygen 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fibrosis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progress to cause severe: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respiratory disability, </a:t>
            </a:r>
          </a:p>
          <a:p>
            <a:pPr algn="l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hypoxaemia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pulmonary hypertension </a:t>
            </a:r>
          </a:p>
          <a:p>
            <a:pPr algn="l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pulmonale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eventually death 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Causes of bronchiectasis</a:t>
            </a:r>
            <a:endParaRPr lang="ar-IQ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Congenital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Cystic fibrosis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dysfunction syndromes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Primary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dyskinesia (immotile cilia syndrome)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Kartagener’s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syndrome (sinusitis &amp; transposition of the viscera)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Primary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hypogammaglobulinaemia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Acquired: children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Pneumonia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Primary TB  &amp; 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Inhaled foreign body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Acquired: adults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pneumonia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Pulmonary TB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Allergic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broncho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-pulmonary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aspergillosis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complicating asthma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Bronchial tumours</a:t>
            </a:r>
          </a:p>
          <a:p>
            <a:pPr algn="l" rtl="0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ar-IQ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Cough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chronic, daily, persistent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Sputum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copious, continuously purulent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Pleuritic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pain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when infection spreads to involve pleura,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with segmental collapse due to retained secretions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Streaks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blood common, larger volumes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exacerbations of infection, Massive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Infective exacerbation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increased sputum volume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fever, malaise, anorexia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Halitosis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frequently accompanies purulent sputum</a:t>
            </a:r>
          </a:p>
          <a:p>
            <a:pPr algn="l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General debility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weight loss,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anorexia,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exertional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breathlessness</a:t>
            </a:r>
            <a:endParaRPr lang="ar-IQ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9143999" y="571480"/>
            <a:ext cx="45719" cy="6286520"/>
          </a:xfrm>
        </p:spPr>
        <p:txBody>
          <a:bodyPr>
            <a:normAutofit/>
          </a:bodyPr>
          <a:lstStyle/>
          <a:p>
            <a:pPr algn="l" rtl="0"/>
            <a:r>
              <a:rPr lang="en-US" sz="300" b="1" dirty="0" smtClean="0"/>
              <a:t> </a:t>
            </a:r>
            <a:endParaRPr lang="en-US" sz="4400" b="1" dirty="0" smtClean="0"/>
          </a:p>
          <a:p>
            <a:pPr algn="l" rtl="0"/>
            <a:endParaRPr lang="en-US" sz="4400" b="1" dirty="0"/>
          </a:p>
          <a:p>
            <a:pPr algn="l" rtl="0"/>
            <a:endParaRPr lang="en-US" sz="3300" b="1" dirty="0" smtClean="0"/>
          </a:p>
          <a:p>
            <a:pPr algn="l"/>
            <a:endParaRPr lang="ar-IQ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signs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696"/>
            <a:ext cx="9144000" cy="5916304"/>
          </a:xfrm>
        </p:spPr>
        <p:txBody>
          <a:bodyPr>
            <a:normAutofit/>
          </a:bodyPr>
          <a:lstStyle/>
          <a:p>
            <a:pPr algn="l" rtl="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 unilateral 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bilateral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bronchiectatic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lesion 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contain secretions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associated lobar collapse, there are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abnormal physical signs </a:t>
            </a:r>
            <a:endParaRPr lang="en-US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When there are large amounts of sputum in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bronchiectatic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spaces, numerous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coarse crackles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may be heard over the affected areas. </a:t>
            </a:r>
          </a:p>
          <a:p>
            <a:pPr algn="l" rtl="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Collapse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with retained secretions blocking a proximal bronchus may lead to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locally diminished breath sounds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advanced disease may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 scarring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overlying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bronchial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breathing</a:t>
            </a: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Clubbing of fingers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Clubbing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1.loss of angle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2.increase curvature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3.flactuation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4.drum stick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57550" y="2986881"/>
            <a:ext cx="26289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/>
              <a:t>Investigations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9144000" cy="6309319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Sputum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examination with culture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sensitivity is essential for adequate treatment.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major pathogens are: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Staph.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Pseudomonas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anaerobes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fumigatus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of sputum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cystic fibrosis)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Mycobacterium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avium-intracellulare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complex (MAI)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being increasingly found.</a:t>
            </a: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Chest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normal 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dilated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bronchi with thickened bronchial walls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cysts containing fluid.</a:t>
            </a: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High-resolution CT scanning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sensitivity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97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bronchial dilatation,</a:t>
            </a: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bronchial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wall thickening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cysts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the end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bronchioles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9143999" y="1000108"/>
            <a:ext cx="45719" cy="5857892"/>
          </a:xfrm>
        </p:spPr>
        <p:txBody>
          <a:bodyPr>
            <a:normAutofit/>
          </a:bodyPr>
          <a:lstStyle/>
          <a:p>
            <a:pPr algn="l"/>
            <a:endParaRPr lang="ar-IQ" sz="4000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Bronchiectasis: CT scan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03523" y="1825625"/>
            <a:ext cx="4336953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0ther investigations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Sinus X-rays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30% have concomitant rhino sinusitis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10% of adults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deficiency ( IgA)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Sweat electrolytes test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if cystic fibrosis is suspected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(nasal clearance of saccharin)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1 mm cube of saccharin is placed on the inferior turbinate and the time to taste measured (normally less than 20 minutes).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1408</Words>
  <Application>Microsoft Office PowerPoint</Application>
  <PresentationFormat>On-screen Show (4:3)</PresentationFormat>
  <Paragraphs>222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Bronchiectasis </vt:lpstr>
      <vt:lpstr>  Aetiology and pathology</vt:lpstr>
      <vt:lpstr>  Causes of bronchiectasis</vt:lpstr>
      <vt:lpstr>    Clinical features</vt:lpstr>
      <vt:lpstr>Physical signs</vt:lpstr>
      <vt:lpstr>   Clubbing: 1.loss of angle 2.increase curvature 3.flactuation 4.drum stick </vt:lpstr>
      <vt:lpstr>  Investigations</vt:lpstr>
      <vt:lpstr>Bronchiectasis: CT scan</vt:lpstr>
      <vt:lpstr>0ther investigations</vt:lpstr>
      <vt:lpstr>     Management: </vt:lpstr>
      <vt:lpstr>   Antibiotic therapy</vt:lpstr>
      <vt:lpstr> Surgical treatment</vt:lpstr>
      <vt:lpstr> Prognosis</vt:lpstr>
      <vt:lpstr>  Occupational Lung Disease     Exposure to dusts, gases, vapours and fumes at work can cause several different types of lung disease: </vt:lpstr>
      <vt:lpstr>Extrinsic allergic alveolitis  Hypersensitivity pneumonitis (HP)  </vt:lpstr>
      <vt:lpstr>Extrinsic Allergic Alveolitis (HP) </vt:lpstr>
      <vt:lpstr>By far the most common of these diseases world-wide is farmer's lung.   </vt:lpstr>
      <vt:lpstr>Clinical features </vt:lpstr>
      <vt:lpstr>    Investigations   </vt:lpstr>
      <vt:lpstr>   Managements</vt:lpstr>
      <vt:lpstr> Management</vt:lpstr>
    </vt:vector>
  </TitlesOfParts>
  <Company>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Bronchiectasis</dc:title>
  <dc:creator>ALHAMMAMI</dc:creator>
  <cp:lastModifiedBy>DELL</cp:lastModifiedBy>
  <cp:revision>66</cp:revision>
  <dcterms:created xsi:type="dcterms:W3CDTF">2014-02-16T16:46:05Z</dcterms:created>
  <dcterms:modified xsi:type="dcterms:W3CDTF">2019-02-21T17:31:14Z</dcterms:modified>
</cp:coreProperties>
</file>